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44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8AE105-C02D-0F44-81EC-DBE40070B83A}" type="datetimeFigureOut">
              <a:rPr lang="en-US" smtClean="0"/>
              <a:t>2/12/14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2AB62-7EF0-4C4E-825D-A96D543D2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108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the best guess? Is</a:t>
            </a:r>
            <a:r>
              <a:rPr lang="en-US" baseline="0" dirty="0" smtClean="0"/>
              <a:t> it closer to 4 or 6? Do you think there’s MORE uncertainty, or LESS?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2AB62-7EF0-4C4E-825D-A96D543D2D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133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about after I remember to put in my monocle, and my margin of error on my visual estimate goes down to a half a centimeter?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2AB62-7EF0-4C4E-825D-A96D543D2D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133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(walk</a:t>
            </a:r>
            <a:r>
              <a:rPr lang="en-US" baseline="0" dirty="0" smtClean="0"/>
              <a:t> through this </a:t>
            </a:r>
            <a:r>
              <a:rPr lang="en-US" baseline="0" dirty="0" err="1" smtClean="0"/>
              <a:t>slowwwwly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72AB62-7EF0-4C4E-825D-A96D543D2D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67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632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70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34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32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228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361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499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22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11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47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1066-41FB-604C-85C2-7E12BC24E2D8}" type="datetimeFigureOut">
              <a:rPr lang="en-US" smtClean="0"/>
              <a:t>2/12/14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189618-6E96-6C43-8FD1-2122236DD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69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/>
                <a:cs typeface="Helvetica"/>
              </a:defRPr>
            </a:lvl1pPr>
          </a:lstStyle>
          <a:p>
            <a:fld id="{EC261066-41FB-604C-85C2-7E12BC24E2D8}" type="datetimeFigureOut">
              <a:rPr lang="en-US" smtClean="0"/>
              <a:pPr/>
              <a:t>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/>
                <a:cs typeface="Helvetica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/>
                <a:cs typeface="Helvetica"/>
              </a:defRPr>
            </a:lvl1pPr>
          </a:lstStyle>
          <a:p>
            <a:fld id="{1E189618-6E96-6C43-8FD1-2122236DD67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687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457200" rtl="0" eaLnBrk="1" latinLnBrk="0" hangingPunct="1">
        <a:lnSpc>
          <a:spcPct val="80000"/>
        </a:lnSpc>
        <a:spcBef>
          <a:spcPct val="0"/>
        </a:spcBef>
        <a:buNone/>
        <a:defRPr sz="4400" b="1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>
              <a:lumMod val="50000"/>
            </a:schemeClr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8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8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file://localhost/Users/dkleinschmidt/Dropbox/teach/tufts-intro-cog-sci-2014/figure/cue-combo-dists2.pdf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1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Bayesian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Represent uncertain information</a:t>
            </a:r>
          </a:p>
          <a:p>
            <a:r>
              <a:rPr lang="en-US" dirty="0" smtClean="0"/>
              <a:t>Everything is a probability distribution</a:t>
            </a:r>
          </a:p>
          <a:p>
            <a:r>
              <a:rPr lang="en-US" dirty="0" smtClean="0"/>
              <a:t>Usually describe </a:t>
            </a:r>
            <a:r>
              <a:rPr lang="en-US" b="1" dirty="0" smtClean="0"/>
              <a:t>optimal </a:t>
            </a:r>
            <a:r>
              <a:rPr lang="en-US" dirty="0" smtClean="0"/>
              <a:t>performance for a task, given certain information and assumptions about task structure.</a:t>
            </a:r>
          </a:p>
          <a:p>
            <a:r>
              <a:rPr lang="en-US" dirty="0" smtClean="0"/>
              <a:t>Not </a:t>
            </a:r>
            <a:r>
              <a:rPr lang="en-US" smtClean="0"/>
              <a:t>always directly related </a:t>
            </a:r>
            <a:r>
              <a:rPr lang="en-US" dirty="0" smtClean="0"/>
              <a:t>to actual cognitive processing or neural activity.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480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6088paper_coffee_cup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568" r="-86568"/>
          <a:stretch>
            <a:fillRect/>
          </a:stretch>
        </p:blipFill>
        <p:spPr>
          <a:xfrm>
            <a:off x="457200" y="1755094"/>
            <a:ext cx="8229600" cy="4525963"/>
          </a:xfrm>
        </p:spPr>
      </p:pic>
      <p:sp>
        <p:nvSpPr>
          <p:cNvPr id="5" name="Left Brace 4"/>
          <p:cNvSpPr/>
          <p:nvPr/>
        </p:nvSpPr>
        <p:spPr>
          <a:xfrm rot="5400000">
            <a:off x="4350290" y="575408"/>
            <a:ext cx="445278" cy="2129737"/>
          </a:xfrm>
          <a:prstGeom prst="leftBrace">
            <a:avLst/>
          </a:prstGeom>
          <a:ln>
            <a:solidFill>
              <a:srgbClr val="8080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254531" y="916305"/>
            <a:ext cx="7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size?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696981" y="1048305"/>
            <a:ext cx="2540107" cy="4822236"/>
            <a:chOff x="696981" y="1048305"/>
            <a:chExt cx="2540107" cy="4822236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6981" y="1476314"/>
              <a:ext cx="1657265" cy="1108014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913819" y="1048305"/>
              <a:ext cx="1201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6cm ± 2cm</a:t>
              </a:r>
              <a:endParaRPr lang="en-US" dirty="0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2509131" y="1862916"/>
              <a:ext cx="727957" cy="4007625"/>
              <a:chOff x="2509131" y="1862916"/>
              <a:chExt cx="727957" cy="4007625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2509131" y="1862916"/>
                <a:ext cx="727957" cy="27464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2509131" y="1862916"/>
                <a:ext cx="727957" cy="4007625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/>
          <p:cNvGrpSpPr/>
          <p:nvPr/>
        </p:nvGrpSpPr>
        <p:grpSpPr>
          <a:xfrm>
            <a:off x="6086980" y="1014046"/>
            <a:ext cx="3057020" cy="4856495"/>
            <a:chOff x="6086980" y="1014046"/>
            <a:chExt cx="3057020" cy="4856495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65752" y="1417637"/>
              <a:ext cx="1978248" cy="1735912"/>
            </a:xfrm>
            <a:prstGeom prst="rect">
              <a:avLst/>
            </a:prstGeom>
          </p:spPr>
        </p:pic>
        <p:grpSp>
          <p:nvGrpSpPr>
            <p:cNvPr id="16" name="Group 15"/>
            <p:cNvGrpSpPr/>
            <p:nvPr/>
          </p:nvGrpSpPr>
          <p:grpSpPr>
            <a:xfrm flipH="1">
              <a:off x="6086980" y="2137558"/>
              <a:ext cx="882842" cy="3732983"/>
              <a:chOff x="2509131" y="2137558"/>
              <a:chExt cx="727956" cy="3732983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 flipV="1">
                <a:off x="2509131" y="2137558"/>
                <a:ext cx="727956" cy="44677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509131" y="2584328"/>
                <a:ext cx="727956" cy="3286213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7469315" y="1014046"/>
              <a:ext cx="1201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4cm ± 1cm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3318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6088paper_coffee_cup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568" r="-86568"/>
          <a:stretch>
            <a:fillRect/>
          </a:stretch>
        </p:blipFill>
        <p:spPr>
          <a:xfrm>
            <a:off x="457200" y="1755094"/>
            <a:ext cx="8229600" cy="4525963"/>
          </a:xfrm>
        </p:spPr>
      </p:pic>
      <p:sp>
        <p:nvSpPr>
          <p:cNvPr id="5" name="Left Brace 4"/>
          <p:cNvSpPr/>
          <p:nvPr/>
        </p:nvSpPr>
        <p:spPr>
          <a:xfrm rot="5400000">
            <a:off x="4350290" y="575408"/>
            <a:ext cx="445278" cy="2129737"/>
          </a:xfrm>
          <a:prstGeom prst="leftBrace">
            <a:avLst/>
          </a:prstGeom>
          <a:ln>
            <a:solidFill>
              <a:srgbClr val="80808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254531" y="916305"/>
            <a:ext cx="72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size?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6086980" y="1014046"/>
            <a:ext cx="3057020" cy="4856495"/>
            <a:chOff x="6086980" y="1014046"/>
            <a:chExt cx="3057020" cy="4856495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65752" y="1417637"/>
              <a:ext cx="1978248" cy="1735912"/>
            </a:xfrm>
            <a:prstGeom prst="rect">
              <a:avLst/>
            </a:prstGeom>
          </p:spPr>
        </p:pic>
        <p:grpSp>
          <p:nvGrpSpPr>
            <p:cNvPr id="16" name="Group 15"/>
            <p:cNvGrpSpPr/>
            <p:nvPr/>
          </p:nvGrpSpPr>
          <p:grpSpPr>
            <a:xfrm flipH="1">
              <a:off x="6086980" y="2137558"/>
              <a:ext cx="882842" cy="3732983"/>
              <a:chOff x="2509131" y="2137558"/>
              <a:chExt cx="727956" cy="3732983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 flipV="1">
                <a:off x="2509131" y="2137558"/>
                <a:ext cx="727956" cy="44677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2509131" y="2584328"/>
                <a:ext cx="727956" cy="3286213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7469315" y="1014046"/>
              <a:ext cx="12019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4cm ± 1cm</a:t>
              </a:r>
              <a:endParaRPr lang="en-US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53811" y="1048305"/>
            <a:ext cx="2483277" cy="4822236"/>
            <a:chOff x="753811" y="1048305"/>
            <a:chExt cx="2483277" cy="4822236"/>
          </a:xfrm>
        </p:grpSpPr>
        <p:sp>
          <p:nvSpPr>
            <p:cNvPr id="9" name="TextBox 8"/>
            <p:cNvSpPr txBox="1"/>
            <p:nvPr/>
          </p:nvSpPr>
          <p:spPr>
            <a:xfrm>
              <a:off x="913819" y="1048305"/>
              <a:ext cx="13772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6cm ± 0.5cm</a:t>
              </a:r>
              <a:endParaRPr lang="en-US" dirty="0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2509131" y="1862916"/>
              <a:ext cx="727957" cy="4007625"/>
              <a:chOff x="2509131" y="1862916"/>
              <a:chExt cx="727957" cy="4007625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>
                <a:off x="2509131" y="1862916"/>
                <a:ext cx="727957" cy="27464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2509131" y="1862916"/>
                <a:ext cx="727957" cy="4007625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3811" y="1446729"/>
              <a:ext cx="1514040" cy="22751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1845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 descr="cue-combo-dists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3" b="6003"/>
          <a:stretch>
            <a:fillRect/>
          </a:stretch>
        </p:blipFill>
        <p:spPr>
          <a:xfrm>
            <a:off x="1006495" y="1902291"/>
            <a:ext cx="7131010" cy="3921782"/>
          </a:xfrm>
        </p:spPr>
      </p:pic>
      <p:sp>
        <p:nvSpPr>
          <p:cNvPr id="7" name="TextBox 6"/>
          <p:cNvSpPr txBox="1"/>
          <p:nvPr/>
        </p:nvSpPr>
        <p:spPr>
          <a:xfrm>
            <a:off x="3968952" y="5878323"/>
            <a:ext cx="1432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size (cm)</a:t>
            </a:r>
            <a:endParaRPr lang="en-US" sz="240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9316" y="3384502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probability</a:t>
            </a:r>
            <a:endParaRPr lang="en-US" sz="2400" dirty="0">
              <a:latin typeface="Helvetica"/>
              <a:cs typeface="Helvetica"/>
            </a:endParaRP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527" y="3065996"/>
            <a:ext cx="1672754" cy="30792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248" y="2534154"/>
            <a:ext cx="1627382" cy="305650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6241850" y="4412989"/>
            <a:ext cx="0" cy="4507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569096" y="4412989"/>
            <a:ext cx="0" cy="4507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968952" y="4042773"/>
            <a:ext cx="112675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901104" y="3531618"/>
            <a:ext cx="666003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107" y="4418560"/>
            <a:ext cx="609600" cy="1778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542" y="4372092"/>
            <a:ext cx="635000" cy="1778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352" y="3247705"/>
            <a:ext cx="635000" cy="1651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941" y="3789838"/>
            <a:ext cx="6604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54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link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12558" y="1638532"/>
            <a:ext cx="7118884" cy="4449300"/>
          </a:xfrm>
        </p:spPr>
      </p:pic>
      <p:sp>
        <p:nvSpPr>
          <p:cNvPr id="7" name="TextBox 6"/>
          <p:cNvSpPr txBox="1"/>
          <p:nvPr/>
        </p:nvSpPr>
        <p:spPr>
          <a:xfrm>
            <a:off x="3968952" y="5878323"/>
            <a:ext cx="1432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size (cm)</a:t>
            </a:r>
            <a:endParaRPr lang="en-US" sz="2400" dirty="0">
              <a:latin typeface="Helvetica"/>
              <a:cs typeface="Helvetica"/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9316" y="3384502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probability</a:t>
            </a:r>
            <a:endParaRPr lang="en-US" sz="2400" dirty="0">
              <a:latin typeface="Helvetica"/>
              <a:cs typeface="Helvetica"/>
            </a:endParaRP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527" y="3065996"/>
            <a:ext cx="1672754" cy="30792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976" y="2100434"/>
            <a:ext cx="1627382" cy="30565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5885576" y="4412989"/>
            <a:ext cx="0" cy="4507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591335" y="3531618"/>
            <a:ext cx="6040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846" y="4337076"/>
            <a:ext cx="2222500" cy="228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6651" y="3549310"/>
            <a:ext cx="914400" cy="5842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381" y="830439"/>
            <a:ext cx="4155905" cy="808093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287" y="2793111"/>
            <a:ext cx="18161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360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the brain really do this?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Important to make </a:t>
            </a:r>
            <a:r>
              <a:rPr lang="en-US" b="1" dirty="0" smtClean="0"/>
              <a:t>predictions</a:t>
            </a:r>
            <a:r>
              <a:rPr lang="en-US" dirty="0" smtClean="0"/>
              <a:t> about behavior based on model.</a:t>
            </a:r>
          </a:p>
          <a:p>
            <a:r>
              <a:rPr lang="en-US" b="1" dirty="0" smtClean="0"/>
              <a:t>Qualitative </a:t>
            </a:r>
            <a:r>
              <a:rPr lang="en-US" dirty="0" smtClean="0"/>
              <a:t>predictions: “when I increase </a:t>
            </a:r>
            <a:r>
              <a:rPr lang="en-US" i="1" dirty="0" smtClean="0"/>
              <a:t>x</a:t>
            </a:r>
            <a:r>
              <a:rPr lang="en-US" dirty="0" smtClean="0"/>
              <a:t>, </a:t>
            </a:r>
            <a:r>
              <a:rPr lang="en-US" i="1" dirty="0" smtClean="0"/>
              <a:t>y </a:t>
            </a:r>
            <a:r>
              <a:rPr lang="en-US" dirty="0" smtClean="0"/>
              <a:t>should also increase”</a:t>
            </a:r>
          </a:p>
          <a:p>
            <a:r>
              <a:rPr lang="en-US" b="1" dirty="0" smtClean="0"/>
              <a:t>Quantitative </a:t>
            </a:r>
            <a:r>
              <a:rPr lang="en-US" dirty="0" smtClean="0"/>
              <a:t>predictions: “if I measure this thing, it will have value </a:t>
            </a:r>
            <a:r>
              <a:rPr lang="en-US" i="1" dirty="0" smtClean="0"/>
              <a:t>x</a:t>
            </a:r>
            <a:r>
              <a:rPr lang="en-US" dirty="0" smtClean="0"/>
              <a:t>”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40334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experiment!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44439" r="-444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20865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Decide which of two objects are bigger.</a:t>
            </a:r>
          </a:p>
          <a:p>
            <a:r>
              <a:rPr lang="en-US" dirty="0" smtClean="0"/>
              <a:t>One object has a </a:t>
            </a:r>
            <a:r>
              <a:rPr lang="en-US" b="1" dirty="0" smtClean="0"/>
              <a:t>cue conflict</a:t>
            </a:r>
            <a:r>
              <a:rPr lang="en-US" dirty="0" smtClean="0"/>
              <a:t>: felt and seen size are mismatched.</a:t>
            </a:r>
          </a:p>
          <a:p>
            <a:r>
              <a:rPr lang="en-US" dirty="0" smtClean="0"/>
              <a:t>Cue combination predicts: </a:t>
            </a:r>
          </a:p>
          <a:p>
            <a:pPr lvl="1"/>
            <a:r>
              <a:rPr lang="en-US" dirty="0" smtClean="0"/>
              <a:t>More reliable cue is weighted more</a:t>
            </a:r>
          </a:p>
          <a:p>
            <a:pPr lvl="1"/>
            <a:r>
              <a:rPr lang="en-US" dirty="0" smtClean="0"/>
              <a:t>Weights are directly proportional to reliability</a:t>
            </a:r>
          </a:p>
          <a:p>
            <a:pPr lvl="1"/>
            <a:r>
              <a:rPr lang="en-US" dirty="0" smtClean="0"/>
              <a:t>Reliability of two cues sums.</a:t>
            </a:r>
          </a:p>
        </p:txBody>
      </p:sp>
    </p:spTree>
    <p:extLst>
      <p:ext uri="{BB962C8B-B14F-4D97-AF65-F5344CB8AC3E}">
        <p14:creationId xmlns:p14="http://schemas.microsoft.com/office/powerpoint/2010/main" val="2675374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-736" b="-736"/>
          <a:stretch>
            <a:fillRect/>
          </a:stretch>
        </p:blipFill>
        <p:spPr>
          <a:xfrm>
            <a:off x="457200" y="274638"/>
            <a:ext cx="8229600" cy="5851525"/>
          </a:xfrm>
        </p:spPr>
      </p:pic>
    </p:spTree>
    <p:extLst>
      <p:ext uri="{BB962C8B-B14F-4D97-AF65-F5344CB8AC3E}">
        <p14:creationId xmlns:p14="http://schemas.microsoft.com/office/powerpoint/2010/main" val="3041102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219</Words>
  <Application>Microsoft Macintosh PowerPoint</Application>
  <PresentationFormat>On-screen Show (4:3)</PresentationFormat>
  <Paragraphs>32</Paragraphs>
  <Slides>10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Does the brain really do this?</vt:lpstr>
      <vt:lpstr>An experiment!</vt:lpstr>
      <vt:lpstr>PowerPoint Presentation</vt:lpstr>
      <vt:lpstr>PowerPoint Presentation</vt:lpstr>
      <vt:lpstr>Bayesian modeling</vt:lpstr>
    </vt:vector>
  </TitlesOfParts>
  <Company>University of Rochester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Kleinschmidt</dc:creator>
  <cp:lastModifiedBy>David Kleinschmidt</cp:lastModifiedBy>
  <cp:revision>37</cp:revision>
  <dcterms:created xsi:type="dcterms:W3CDTF">2014-02-13T04:25:02Z</dcterms:created>
  <dcterms:modified xsi:type="dcterms:W3CDTF">2014-02-13T05:27:40Z</dcterms:modified>
</cp:coreProperties>
</file>

<file path=docProps/thumbnail.jpeg>
</file>